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  <p:sldId id="259" r:id="rId4"/>
    <p:sldId id="258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66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94660"/>
  </p:normalViewPr>
  <p:slideViewPr>
    <p:cSldViewPr snapToGrid="0">
      <p:cViewPr varScale="1">
        <p:scale>
          <a:sx n="78" d="100"/>
          <a:sy n="78" d="100"/>
        </p:scale>
        <p:origin x="232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792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309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5900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2768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9517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8799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217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679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2771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672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B756E-B407-4C84-AD22-A07A3D798DB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0436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B756E-B407-4C84-AD22-A07A3D798DB0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1254F-2FC3-4C4A-B83D-B2DABA2A8D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7581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F81DDE-C1CC-01B2-D556-03E7BF9B9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047491B-DDD7-62C2-2D98-FEAA8B6B3817}"/>
              </a:ext>
            </a:extLst>
          </p:cNvPr>
          <p:cNvSpPr txBox="1"/>
          <p:nvPr/>
        </p:nvSpPr>
        <p:spPr>
          <a:xfrm>
            <a:off x="558217" y="252000"/>
            <a:ext cx="305211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b="1" dirty="0"/>
              <a:t>○○株式会社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8FE2DA9-DC3A-B617-3C63-43A025E14FE7}"/>
              </a:ext>
            </a:extLst>
          </p:cNvPr>
          <p:cNvSpPr txBox="1"/>
          <p:nvPr/>
        </p:nvSpPr>
        <p:spPr>
          <a:xfrm>
            <a:off x="4464917" y="279225"/>
            <a:ext cx="972065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ロゴ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DE5045ED-9F44-0287-269C-BAC5F60F23BF}"/>
              </a:ext>
            </a:extLst>
          </p:cNvPr>
          <p:cNvSpPr/>
          <p:nvPr/>
        </p:nvSpPr>
        <p:spPr>
          <a:xfrm>
            <a:off x="196675" y="827905"/>
            <a:ext cx="6480000" cy="2160000"/>
          </a:xfrm>
          <a:prstGeom prst="roundRect">
            <a:avLst>
              <a:gd name="adj" fmla="val 4861"/>
            </a:avLst>
          </a:prstGeom>
          <a:solidFill>
            <a:schemeClr val="bg1">
              <a:alpha val="80000"/>
            </a:schemeClr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3EDC8C8-C116-233F-46BB-E34D17092C5C}"/>
              </a:ext>
            </a:extLst>
          </p:cNvPr>
          <p:cNvSpPr txBox="1"/>
          <p:nvPr/>
        </p:nvSpPr>
        <p:spPr>
          <a:xfrm>
            <a:off x="255835" y="946039"/>
            <a:ext cx="377509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■所在地：〒　　</a:t>
            </a:r>
            <a:r>
              <a:rPr kumimoji="1" lang="en-US" altLang="ja-JP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-</a:t>
            </a:r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　　　</a:t>
            </a:r>
            <a:endParaRPr kumimoji="1" lang="en-US" altLang="ja-JP" sz="1100" dirty="0">
              <a:latin typeface="Yu Gothic" panose="020B0400000000000000" pitchFamily="50" charset="-128"/>
              <a:ea typeface="Yu Gothic" panose="020B0400000000000000" pitchFamily="50" charset="-128"/>
            </a:endParaRPr>
          </a:p>
          <a:p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　　　　</a:t>
            </a:r>
            <a:endParaRPr kumimoji="1" lang="en-US" altLang="ja-JP" sz="1100" dirty="0">
              <a:latin typeface="Yu Gothic" panose="020B0400000000000000" pitchFamily="50" charset="-128"/>
              <a:ea typeface="Yu Gothic" panose="020B0400000000000000" pitchFamily="50" charset="-128"/>
            </a:endParaRPr>
          </a:p>
          <a:p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　　</a:t>
            </a:r>
            <a:endParaRPr kumimoji="1" lang="en-US" altLang="ja-JP" sz="1100" dirty="0">
              <a:latin typeface="Yu Gothic" panose="020B0400000000000000" pitchFamily="50" charset="-128"/>
              <a:ea typeface="Yu Gothic" panose="020B0400000000000000" pitchFamily="50" charset="-128"/>
            </a:endParaRPr>
          </a:p>
          <a:p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■設　立：　　年　　月</a:t>
            </a:r>
            <a:endParaRPr kumimoji="1" lang="en-US" altLang="ja-JP" sz="1100" dirty="0">
              <a:latin typeface="Yu Gothic" panose="020B0400000000000000" pitchFamily="50" charset="-128"/>
              <a:ea typeface="Yu Gothic" panose="020B0400000000000000" pitchFamily="50" charset="-128"/>
            </a:endParaRPr>
          </a:p>
          <a:p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■代表者：</a:t>
            </a:r>
            <a:endParaRPr kumimoji="1" lang="en-US" altLang="ja-JP" sz="1100" dirty="0">
              <a:latin typeface="Yu Gothic" panose="020B0400000000000000" pitchFamily="50" charset="-128"/>
              <a:ea typeface="Yu Gothic" panose="020B0400000000000000" pitchFamily="50" charset="-128"/>
            </a:endParaRPr>
          </a:p>
          <a:p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■問い合わせ先：</a:t>
            </a:r>
            <a:r>
              <a:rPr kumimoji="1" lang="ja-JP" altLang="en-US" sz="1100" dirty="0">
                <a:solidFill>
                  <a:srgbClr val="FF0000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メールアドバイス、電話番号、</a:t>
            </a:r>
            <a:endParaRPr kumimoji="1" lang="en-US" altLang="ja-JP" sz="1100" dirty="0">
              <a:solidFill>
                <a:srgbClr val="FF0000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　　　　　　　　</a:t>
            </a:r>
            <a:r>
              <a:rPr kumimoji="1" lang="en-US" altLang="ja-JP" sz="1100" dirty="0">
                <a:solidFill>
                  <a:srgbClr val="FF0000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HP</a:t>
            </a:r>
            <a:r>
              <a:rPr kumimoji="1" lang="ja-JP" altLang="en-US" sz="1100" dirty="0">
                <a:solidFill>
                  <a:srgbClr val="FF0000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の</a:t>
            </a:r>
            <a:r>
              <a:rPr kumimoji="1" lang="en-US" altLang="ja-JP" sz="1100" dirty="0">
                <a:solidFill>
                  <a:srgbClr val="FF0000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URL</a:t>
            </a:r>
            <a:r>
              <a:rPr kumimoji="1" lang="ja-JP" altLang="en-US" sz="1100" dirty="0">
                <a:solidFill>
                  <a:srgbClr val="FF0000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等</a:t>
            </a:r>
            <a:endParaRPr kumimoji="1" lang="en-US" altLang="ja-JP" sz="1100" dirty="0">
              <a:latin typeface="Yu Gothic" panose="020B0400000000000000" pitchFamily="50" charset="-128"/>
              <a:ea typeface="Yu Gothic" panose="020B0400000000000000" pitchFamily="50" charset="-128"/>
            </a:endParaRPr>
          </a:p>
          <a:p>
            <a:r>
              <a:rPr kumimoji="1" lang="ja-JP" altLang="en-US" sz="1100" dirty="0">
                <a:latin typeface="Yu Gothic" panose="020B0400000000000000" pitchFamily="50" charset="-128"/>
                <a:ea typeface="Yu Gothic" panose="020B0400000000000000" pitchFamily="50" charset="-128"/>
              </a:rPr>
              <a:t>■社　是：</a:t>
            </a:r>
            <a:endParaRPr kumimoji="1" lang="ja-JP" altLang="en-US" sz="1100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EA7FEC3-6E27-9F8A-5D21-44666A7F4F1E}"/>
              </a:ext>
            </a:extLst>
          </p:cNvPr>
          <p:cNvSpPr/>
          <p:nvPr/>
        </p:nvSpPr>
        <p:spPr>
          <a:xfrm>
            <a:off x="4201300" y="976183"/>
            <a:ext cx="2365290" cy="18535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03E3777-CD3F-4099-0718-BBFD9D20CA13}"/>
              </a:ext>
            </a:extLst>
          </p:cNvPr>
          <p:cNvSpPr txBox="1"/>
          <p:nvPr/>
        </p:nvSpPr>
        <p:spPr>
          <a:xfrm>
            <a:off x="4271837" y="1580294"/>
            <a:ext cx="222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（会社全景や建屋など）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18F69C9-3DCF-3854-0E88-EFE85FE5EEEA}"/>
              </a:ext>
            </a:extLst>
          </p:cNvPr>
          <p:cNvSpPr/>
          <p:nvPr/>
        </p:nvSpPr>
        <p:spPr>
          <a:xfrm>
            <a:off x="5787078" y="188214"/>
            <a:ext cx="540000" cy="540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6601F98-97B8-866A-1871-4B9BEE1481F2}"/>
              </a:ext>
            </a:extLst>
          </p:cNvPr>
          <p:cNvSpPr txBox="1"/>
          <p:nvPr/>
        </p:nvSpPr>
        <p:spPr>
          <a:xfrm>
            <a:off x="5436982" y="337206"/>
            <a:ext cx="1228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400" dirty="0">
                <a:solidFill>
                  <a:srgbClr val="FF0000"/>
                </a:solidFill>
              </a:rPr>
              <a:t>HP QR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03184F8-8330-801C-4E6C-613CC18943B5}"/>
              </a:ext>
            </a:extLst>
          </p:cNvPr>
          <p:cNvSpPr/>
          <p:nvPr/>
        </p:nvSpPr>
        <p:spPr>
          <a:xfrm>
            <a:off x="196675" y="3091445"/>
            <a:ext cx="6480000" cy="1440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BABA676A-BF12-4094-F543-1E7A45DB044E}"/>
              </a:ext>
            </a:extLst>
          </p:cNvPr>
          <p:cNvSpPr txBox="1"/>
          <p:nvPr/>
        </p:nvSpPr>
        <p:spPr>
          <a:xfrm>
            <a:off x="206445" y="3106991"/>
            <a:ext cx="9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事業内容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386CC3BA-5971-F6D9-17C2-69E41DDCC2FC}"/>
              </a:ext>
            </a:extLst>
          </p:cNvPr>
          <p:cNvSpPr/>
          <p:nvPr/>
        </p:nvSpPr>
        <p:spPr>
          <a:xfrm>
            <a:off x="199993" y="4616873"/>
            <a:ext cx="6480000" cy="1944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8EBB8F4E-C8F4-5DB0-203E-0C2FE9F0B0B3}"/>
              </a:ext>
            </a:extLst>
          </p:cNvPr>
          <p:cNvSpPr txBox="1"/>
          <p:nvPr/>
        </p:nvSpPr>
        <p:spPr>
          <a:xfrm>
            <a:off x="209762" y="4638943"/>
            <a:ext cx="3420000" cy="277200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主要製品・サービス・技術・保有設備の概要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DA16245-C006-BF6D-1447-9EE7666859B6}"/>
              </a:ext>
            </a:extLst>
          </p:cNvPr>
          <p:cNvSpPr/>
          <p:nvPr/>
        </p:nvSpPr>
        <p:spPr>
          <a:xfrm>
            <a:off x="4322199" y="187133"/>
            <a:ext cx="972064" cy="540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AE8A2C32-6C17-7927-DF38-E2A217D08BB7}"/>
              </a:ext>
            </a:extLst>
          </p:cNvPr>
          <p:cNvSpPr/>
          <p:nvPr/>
        </p:nvSpPr>
        <p:spPr>
          <a:xfrm>
            <a:off x="199993" y="6664997"/>
            <a:ext cx="6480000" cy="1800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2B65FB5-3AD8-FF35-6087-F7D0C7D14057}"/>
              </a:ext>
            </a:extLst>
          </p:cNvPr>
          <p:cNvSpPr txBox="1"/>
          <p:nvPr/>
        </p:nvSpPr>
        <p:spPr>
          <a:xfrm>
            <a:off x="206765" y="6669686"/>
            <a:ext cx="1980000" cy="277200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半導体産業での導入実績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0F3359E-E4C5-AE09-170C-F4E3592CCFE7}"/>
              </a:ext>
            </a:extLst>
          </p:cNvPr>
          <p:cNvSpPr txBox="1"/>
          <p:nvPr/>
        </p:nvSpPr>
        <p:spPr>
          <a:xfrm>
            <a:off x="243476" y="6976688"/>
            <a:ext cx="640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（ここは選択制の項目です）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差支えない範囲で、半導体企業や装置メーカなどに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製品やサービスが導入された実績を書いてください。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2D67188-EB22-40ED-BD3B-BF0FD702B5EF}"/>
              </a:ext>
            </a:extLst>
          </p:cNvPr>
          <p:cNvSpPr txBox="1"/>
          <p:nvPr/>
        </p:nvSpPr>
        <p:spPr>
          <a:xfrm>
            <a:off x="241286" y="3426723"/>
            <a:ext cx="6408000" cy="100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事業分野・業種、事業の概要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半導体産業の○○を担う、○○に貢献する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次の目標、計画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C4D1418-C704-5301-6E4F-3887334F2907}"/>
              </a:ext>
            </a:extLst>
          </p:cNvPr>
          <p:cNvSpPr txBox="1"/>
          <p:nvPr/>
        </p:nvSpPr>
        <p:spPr>
          <a:xfrm>
            <a:off x="232292" y="4955714"/>
            <a:ext cx="6408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主要製品・サービス・技術・保有設備の概要をお書きください。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写真や図も載せると、伝わりやすいです。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自社の強みをひとこと、ふたことでアピールしていただければと存じます。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　世界初、業界初、高精度加工○</a:t>
            </a:r>
            <a:r>
              <a:rPr kumimoji="1" lang="en-US" altLang="ja-JP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nm</a:t>
            </a:r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、位置決め精度○○　など。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8340CA2-7CFD-57A5-496B-18AB1872D9FC}"/>
              </a:ext>
            </a:extLst>
          </p:cNvPr>
          <p:cNvSpPr/>
          <p:nvPr/>
        </p:nvSpPr>
        <p:spPr>
          <a:xfrm>
            <a:off x="4536131" y="6751827"/>
            <a:ext cx="1980000" cy="15973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/>
              <a:t>00</a:t>
            </a:r>
            <a:endParaRPr kumimoji="1" lang="ja-JP" altLang="en-US" sz="16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317362C-3211-0931-3BDB-3DDB1A42F9C6}"/>
              </a:ext>
            </a:extLst>
          </p:cNvPr>
          <p:cNvSpPr txBox="1"/>
          <p:nvPr/>
        </p:nvSpPr>
        <p:spPr>
          <a:xfrm>
            <a:off x="4950949" y="7334164"/>
            <a:ext cx="1359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写真・図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製品・サービス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A61930F-C1AE-1AED-32BF-5ED9EB812F33}"/>
              </a:ext>
            </a:extLst>
          </p:cNvPr>
          <p:cNvSpPr/>
          <p:nvPr/>
        </p:nvSpPr>
        <p:spPr>
          <a:xfrm>
            <a:off x="4950949" y="4757884"/>
            <a:ext cx="1615641" cy="106624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/>
              <a:t>00</a:t>
            </a:r>
            <a:endParaRPr kumimoji="1" lang="ja-JP" altLang="en-US" sz="1600" dirty="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2713C5B-854B-DE90-CE0A-15A074A32B8B}"/>
              </a:ext>
            </a:extLst>
          </p:cNvPr>
          <p:cNvSpPr txBox="1"/>
          <p:nvPr/>
        </p:nvSpPr>
        <p:spPr>
          <a:xfrm>
            <a:off x="5161566" y="5089724"/>
            <a:ext cx="11862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写真・図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D7214DDE-1F74-B311-791E-A16680732AD9}"/>
              </a:ext>
            </a:extLst>
          </p:cNvPr>
          <p:cNvSpPr/>
          <p:nvPr/>
        </p:nvSpPr>
        <p:spPr>
          <a:xfrm>
            <a:off x="191752" y="8547350"/>
            <a:ext cx="6480000" cy="972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44825C02-5D96-08EB-8A89-709E9B20A9F6}"/>
              </a:ext>
            </a:extLst>
          </p:cNvPr>
          <p:cNvSpPr txBox="1"/>
          <p:nvPr/>
        </p:nvSpPr>
        <p:spPr>
          <a:xfrm>
            <a:off x="198524" y="8545516"/>
            <a:ext cx="342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ふくおか</a:t>
            </a:r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IST/</a:t>
            </a:r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福岡県の支援メニュー活用効果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50A73E69-25C6-4B98-D51A-61C9AFA2740B}"/>
              </a:ext>
            </a:extLst>
          </p:cNvPr>
          <p:cNvSpPr txBox="1"/>
          <p:nvPr/>
        </p:nvSpPr>
        <p:spPr>
          <a:xfrm>
            <a:off x="255834" y="8859041"/>
            <a:ext cx="6408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製品開発補助金や半導体取引拡大アドバイザー制度、展示会出展などの支援メニューを活用した効果を書いてください。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CF7D6D4B-94F6-1D8D-C04D-BD0FB05B82EF}"/>
              </a:ext>
            </a:extLst>
          </p:cNvPr>
          <p:cNvSpPr txBox="1"/>
          <p:nvPr/>
        </p:nvSpPr>
        <p:spPr>
          <a:xfrm>
            <a:off x="3208842" y="9594037"/>
            <a:ext cx="4556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>
                <a:latin typeface="+mn-ea"/>
              </a:rPr>
              <a:t>1</a:t>
            </a:r>
            <a:endParaRPr kumimoji="1" lang="ja-JP" altLang="en-US" sz="105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19442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304DA6E-EA2B-7C4E-D29E-CF16C9FD226A}"/>
              </a:ext>
            </a:extLst>
          </p:cNvPr>
          <p:cNvSpPr/>
          <p:nvPr/>
        </p:nvSpPr>
        <p:spPr>
          <a:xfrm>
            <a:off x="196675" y="432000"/>
            <a:ext cx="6480000" cy="9072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131318A-B16E-39FF-7351-6EF25E01F48D}"/>
              </a:ext>
            </a:extLst>
          </p:cNvPr>
          <p:cNvSpPr txBox="1"/>
          <p:nvPr/>
        </p:nvSpPr>
        <p:spPr>
          <a:xfrm>
            <a:off x="876088" y="3930104"/>
            <a:ext cx="510582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企業</a:t>
            </a:r>
            <a:r>
              <a:rPr kumimoji="1" lang="en-US" altLang="ja-JP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PR</a:t>
            </a:r>
          </a:p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製品・サービス・技術</a:t>
            </a:r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写真や図</a:t>
            </a:r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説明</a:t>
            </a:r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など自社の強みや</a:t>
            </a:r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をアピールしてください。</a:t>
            </a:r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ctr"/>
            <a:r>
              <a:rPr kumimoji="1" lang="ja-JP" altLang="en-US" sz="14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レイアウト自由です。</a:t>
            </a:r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pPr algn="ctr"/>
            <a:endParaRPr kumimoji="1" lang="en-US" altLang="ja-JP" sz="14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32E79DB-3E73-7402-5D50-6882E616ACBB}"/>
              </a:ext>
            </a:extLst>
          </p:cNvPr>
          <p:cNvSpPr txBox="1"/>
          <p:nvPr/>
        </p:nvSpPr>
        <p:spPr>
          <a:xfrm>
            <a:off x="3208842" y="9594037"/>
            <a:ext cx="4556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050" dirty="0">
                <a:latin typeface="+mn-ea"/>
              </a:rPr>
              <a:t>2</a:t>
            </a:r>
            <a:endParaRPr kumimoji="1" lang="ja-JP" altLang="en-US" sz="1050" dirty="0">
              <a:latin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49DB090-4E1F-82FA-11E0-175F52146AF5}"/>
              </a:ext>
            </a:extLst>
          </p:cNvPr>
          <p:cNvSpPr txBox="1"/>
          <p:nvPr/>
        </p:nvSpPr>
        <p:spPr>
          <a:xfrm>
            <a:off x="206445" y="0"/>
            <a:ext cx="9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製造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62F09AA-EBD9-8D70-DBAD-8F056E00918D}"/>
              </a:ext>
            </a:extLst>
          </p:cNvPr>
          <p:cNvSpPr txBox="1"/>
          <p:nvPr/>
        </p:nvSpPr>
        <p:spPr>
          <a:xfrm>
            <a:off x="1113737" y="0"/>
            <a:ext cx="900000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装置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D9555DA-F3B4-7B8E-672B-BFAC6DC1952F}"/>
              </a:ext>
            </a:extLst>
          </p:cNvPr>
          <p:cNvSpPr txBox="1"/>
          <p:nvPr/>
        </p:nvSpPr>
        <p:spPr>
          <a:xfrm>
            <a:off x="2016000" y="0"/>
            <a:ext cx="900000" cy="276999"/>
          </a:xfrm>
          <a:prstGeom prst="rect">
            <a:avLst/>
          </a:prstGeom>
          <a:solidFill>
            <a:schemeClr val="accent6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材料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4B79225-4BC2-C814-5AD6-401988A7891E}"/>
              </a:ext>
            </a:extLst>
          </p:cNvPr>
          <p:cNvSpPr txBox="1"/>
          <p:nvPr/>
        </p:nvSpPr>
        <p:spPr>
          <a:xfrm>
            <a:off x="2925555" y="0"/>
            <a:ext cx="900000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加工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8F2B107-023D-1165-BB69-6C172E5CF197}"/>
              </a:ext>
            </a:extLst>
          </p:cNvPr>
          <p:cNvSpPr txBox="1"/>
          <p:nvPr/>
        </p:nvSpPr>
        <p:spPr>
          <a:xfrm>
            <a:off x="206445" y="430589"/>
            <a:ext cx="72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PR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B550894-D28E-98B5-57C3-19CCBBCB8B3B}"/>
              </a:ext>
            </a:extLst>
          </p:cNvPr>
          <p:cNvSpPr txBox="1"/>
          <p:nvPr/>
        </p:nvSpPr>
        <p:spPr>
          <a:xfrm>
            <a:off x="3835110" y="-1"/>
            <a:ext cx="900000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FA</a:t>
            </a:r>
          </a:p>
        </p:txBody>
      </p:sp>
    </p:spTree>
    <p:extLst>
      <p:ext uri="{BB962C8B-B14F-4D97-AF65-F5344CB8AC3E}">
        <p14:creationId xmlns:p14="http://schemas.microsoft.com/office/powerpoint/2010/main" val="2820802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B8C71-1023-3DA2-CF7B-9F9CD99D5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372A0A8-7723-4096-595F-C442A73BBE2B}"/>
              </a:ext>
            </a:extLst>
          </p:cNvPr>
          <p:cNvSpPr txBox="1"/>
          <p:nvPr/>
        </p:nvSpPr>
        <p:spPr>
          <a:xfrm>
            <a:off x="558217" y="113501"/>
            <a:ext cx="574372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kumimoji="1" lang="ja-JP" altLang="en-US" b="1" dirty="0"/>
              <a:t>所望の選択制の項目を</a:t>
            </a:r>
            <a:r>
              <a:rPr kumimoji="1" lang="en-US" altLang="ja-JP" b="1" dirty="0"/>
              <a:t>1</a:t>
            </a:r>
            <a:r>
              <a:rPr kumimoji="1" lang="ja-JP" altLang="en-US" b="1" dirty="0"/>
              <a:t>枚目にお書きください。</a:t>
            </a:r>
            <a:endParaRPr kumimoji="1" lang="en-US" altLang="ja-JP" b="1" dirty="0"/>
          </a:p>
          <a:p>
            <a:r>
              <a:rPr kumimoji="1" lang="ja-JP" altLang="en-US" b="1" dirty="0"/>
              <a:t>写真・図は見える大きさで複数掲載可。</a:t>
            </a:r>
            <a:endParaRPr kumimoji="1" lang="en-US" altLang="ja-JP" b="1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5DFACC9-BD58-C88D-B506-9EA81C665762}"/>
              </a:ext>
            </a:extLst>
          </p:cNvPr>
          <p:cNvSpPr/>
          <p:nvPr/>
        </p:nvSpPr>
        <p:spPr>
          <a:xfrm>
            <a:off x="199993" y="7641179"/>
            <a:ext cx="6480000" cy="1800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DB6D473-FFA3-DDF1-3D14-6CC33E7C22D0}"/>
              </a:ext>
            </a:extLst>
          </p:cNvPr>
          <p:cNvSpPr txBox="1"/>
          <p:nvPr/>
        </p:nvSpPr>
        <p:spPr>
          <a:xfrm>
            <a:off x="206765" y="7639345"/>
            <a:ext cx="18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社員・業務内容の紹介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0F99752-3A11-E077-D579-E2CA5FAF8299}"/>
              </a:ext>
            </a:extLst>
          </p:cNvPr>
          <p:cNvSpPr txBox="1"/>
          <p:nvPr/>
        </p:nvSpPr>
        <p:spPr>
          <a:xfrm>
            <a:off x="233463" y="7940513"/>
            <a:ext cx="6408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（ここは選択制の項目です）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先輩の業務例を紹介して、業務のイメージを伝える記事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　技術系　入社すると、このような</a:t>
            </a:r>
            <a:r>
              <a:rPr kumimoji="1" lang="en-US" altLang="ja-JP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1</a:t>
            </a:r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日のスケジュール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　業務内容の概要、任せたい業務内容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　やりがい、身に付くスキル、職場の雰囲気　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　リクルートメッセージ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など、ともに働く仲間を確保するために伝えたいことをお書きください。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426C62F-7075-9A75-B829-D76A1C522385}"/>
              </a:ext>
            </a:extLst>
          </p:cNvPr>
          <p:cNvSpPr/>
          <p:nvPr/>
        </p:nvSpPr>
        <p:spPr>
          <a:xfrm>
            <a:off x="5317524" y="7715653"/>
            <a:ext cx="1186250" cy="7957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/>
              <a:t>00</a:t>
            </a:r>
            <a:endParaRPr kumimoji="1" lang="ja-JP" altLang="en-US" sz="16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53DCC48-C1EB-E568-D11E-299ABCCFB800}"/>
              </a:ext>
            </a:extLst>
          </p:cNvPr>
          <p:cNvSpPr txBox="1"/>
          <p:nvPr/>
        </p:nvSpPr>
        <p:spPr>
          <a:xfrm>
            <a:off x="5289208" y="7804080"/>
            <a:ext cx="1186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お仕事風景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など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1CD82550-3233-E2FC-E521-E7C28D8960AC}"/>
              </a:ext>
            </a:extLst>
          </p:cNvPr>
          <p:cNvSpPr/>
          <p:nvPr/>
        </p:nvSpPr>
        <p:spPr>
          <a:xfrm>
            <a:off x="5309803" y="8570988"/>
            <a:ext cx="1186250" cy="7957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/>
              <a:t>00</a:t>
            </a:r>
            <a:endParaRPr kumimoji="1" lang="ja-JP" altLang="en-US" sz="1600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16599F30-84D5-1686-15B2-4DFF86F5503A}"/>
              </a:ext>
            </a:extLst>
          </p:cNvPr>
          <p:cNvSpPr txBox="1"/>
          <p:nvPr/>
        </p:nvSpPr>
        <p:spPr>
          <a:xfrm>
            <a:off x="5281487" y="8869481"/>
            <a:ext cx="11862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7CF64878-58E3-8A0B-D177-1AECAF216C1C}"/>
              </a:ext>
            </a:extLst>
          </p:cNvPr>
          <p:cNvSpPr/>
          <p:nvPr/>
        </p:nvSpPr>
        <p:spPr>
          <a:xfrm>
            <a:off x="199993" y="906734"/>
            <a:ext cx="6480000" cy="1800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DC865FBA-5A8E-0961-631A-67B6F145FF88}"/>
              </a:ext>
            </a:extLst>
          </p:cNvPr>
          <p:cNvSpPr txBox="1"/>
          <p:nvPr/>
        </p:nvSpPr>
        <p:spPr>
          <a:xfrm>
            <a:off x="206765" y="911524"/>
            <a:ext cx="126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優位性・特徴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9402DB4D-59EE-255C-CE17-74BB06F0290E}"/>
              </a:ext>
            </a:extLst>
          </p:cNvPr>
          <p:cNvSpPr txBox="1"/>
          <p:nvPr/>
        </p:nvSpPr>
        <p:spPr>
          <a:xfrm>
            <a:off x="238251" y="1206068"/>
            <a:ext cx="640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（ここは選択制の項目です）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貴社の優位性・特徴をお書きください。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他社との差別化ポイントなど。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F464978B-735A-3D4C-89B0-432C5D94CEEF}"/>
              </a:ext>
            </a:extLst>
          </p:cNvPr>
          <p:cNvSpPr/>
          <p:nvPr/>
        </p:nvSpPr>
        <p:spPr>
          <a:xfrm>
            <a:off x="4536131" y="993564"/>
            <a:ext cx="1980000" cy="15973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/>
              <a:t>00</a:t>
            </a:r>
            <a:endParaRPr kumimoji="1" lang="ja-JP" altLang="en-US" sz="1600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5AD8E7C5-A597-F672-02AA-CA238A314059}"/>
              </a:ext>
            </a:extLst>
          </p:cNvPr>
          <p:cNvSpPr txBox="1"/>
          <p:nvPr/>
        </p:nvSpPr>
        <p:spPr>
          <a:xfrm>
            <a:off x="4942600" y="1626279"/>
            <a:ext cx="13593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写真・図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266BB0-5505-6624-A2F4-36E46B395C37}"/>
              </a:ext>
            </a:extLst>
          </p:cNvPr>
          <p:cNvSpPr/>
          <p:nvPr/>
        </p:nvSpPr>
        <p:spPr>
          <a:xfrm>
            <a:off x="204111" y="5384014"/>
            <a:ext cx="6480000" cy="1800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F8A3C16E-1C50-CA57-F8CA-3C4A96A281E2}"/>
              </a:ext>
            </a:extLst>
          </p:cNvPr>
          <p:cNvSpPr txBox="1"/>
          <p:nvPr/>
        </p:nvSpPr>
        <p:spPr>
          <a:xfrm>
            <a:off x="210883" y="5388703"/>
            <a:ext cx="1980000" cy="277200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半導体産業での導入実績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87D983E2-B05C-0BB3-82F9-259A71133520}"/>
              </a:ext>
            </a:extLst>
          </p:cNvPr>
          <p:cNvSpPr txBox="1"/>
          <p:nvPr/>
        </p:nvSpPr>
        <p:spPr>
          <a:xfrm>
            <a:off x="238251" y="5695705"/>
            <a:ext cx="6408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（ここは選択制の項目です）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差支えない範囲で、半導体企業や装置メーカなどに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製品やサービスが導入された実績を書いてください。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65D8C401-8E2A-401F-7688-76CAF82593CD}"/>
              </a:ext>
            </a:extLst>
          </p:cNvPr>
          <p:cNvSpPr/>
          <p:nvPr/>
        </p:nvSpPr>
        <p:spPr>
          <a:xfrm>
            <a:off x="4540249" y="5470844"/>
            <a:ext cx="1980000" cy="15973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/>
              <a:t>00</a:t>
            </a:r>
            <a:endParaRPr kumimoji="1" lang="ja-JP" altLang="en-US" sz="1600" dirty="0"/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AFD9B89C-56D1-DF12-522A-536738CED088}"/>
              </a:ext>
            </a:extLst>
          </p:cNvPr>
          <p:cNvSpPr txBox="1"/>
          <p:nvPr/>
        </p:nvSpPr>
        <p:spPr>
          <a:xfrm>
            <a:off x="4942600" y="6007215"/>
            <a:ext cx="13593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写真・図</a:t>
            </a:r>
            <a:endParaRPr kumimoji="1" lang="en-US" altLang="ja-JP" sz="1200" dirty="0">
              <a:solidFill>
                <a:srgbClr val="FF0000"/>
              </a:solidFill>
            </a:endParaRPr>
          </a:p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製品・サービス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9A922BF5-6B7F-EDD2-E85C-963642D8C65C}"/>
              </a:ext>
            </a:extLst>
          </p:cNvPr>
          <p:cNvSpPr/>
          <p:nvPr/>
        </p:nvSpPr>
        <p:spPr>
          <a:xfrm>
            <a:off x="206765" y="3137430"/>
            <a:ext cx="6480000" cy="1800000"/>
          </a:xfrm>
          <a:prstGeom prst="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AF985E1B-FAAC-B80B-0381-A5330AC4C09C}"/>
              </a:ext>
            </a:extLst>
          </p:cNvPr>
          <p:cNvSpPr txBox="1"/>
          <p:nvPr/>
        </p:nvSpPr>
        <p:spPr>
          <a:xfrm>
            <a:off x="213537" y="3142220"/>
            <a:ext cx="18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対応可能な工程・領域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190CC360-542C-F3B0-C805-A65493FCBD5A}"/>
              </a:ext>
            </a:extLst>
          </p:cNvPr>
          <p:cNvSpPr txBox="1"/>
          <p:nvPr/>
        </p:nvSpPr>
        <p:spPr>
          <a:xfrm>
            <a:off x="238251" y="3449121"/>
            <a:ext cx="6408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（ここは選択制の項目です）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半導体製造工程やサプライチェーンなどにおいて、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自社の製品・サービス・技術がどの工程、領域に対応可能か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  <a:p>
            <a:r>
              <a:rPr kumimoji="1" lang="ja-JP" altLang="en-US" sz="1100" dirty="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rPr>
              <a:t>実例を示して書いてください。</a:t>
            </a:r>
            <a:endParaRPr kumimoji="1" lang="en-US" altLang="ja-JP" sz="1100" dirty="0">
              <a:solidFill>
                <a:srgbClr val="FF0000"/>
              </a:solidFill>
              <a:latin typeface="Times New Roman" panose="02020603050405020304" pitchFamily="18" charset="0"/>
              <a:ea typeface="ＭＳ Ｐゴシック" panose="020B0600070205080204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5996A85F-A7A4-8E70-816C-3258C0466E9A}"/>
              </a:ext>
            </a:extLst>
          </p:cNvPr>
          <p:cNvSpPr/>
          <p:nvPr/>
        </p:nvSpPr>
        <p:spPr>
          <a:xfrm>
            <a:off x="4542903" y="3224260"/>
            <a:ext cx="1980000" cy="15973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/>
              <a:t>00</a:t>
            </a:r>
            <a:endParaRPr kumimoji="1" lang="ja-JP" altLang="en-US" sz="1600" dirty="0"/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05F1929-8805-B3B2-FA1C-B57065CEEA9E}"/>
              </a:ext>
            </a:extLst>
          </p:cNvPr>
          <p:cNvSpPr txBox="1"/>
          <p:nvPr/>
        </p:nvSpPr>
        <p:spPr>
          <a:xfrm>
            <a:off x="4962496" y="3869944"/>
            <a:ext cx="13593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rgbClr val="FF0000"/>
                </a:solidFill>
              </a:rPr>
              <a:t>写真・図</a:t>
            </a:r>
            <a:endParaRPr kumimoji="1" lang="en-US" altLang="ja-JP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850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C65B0-DB1D-A85D-F54D-22F0A61D7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9531856-89F9-6D61-8E31-E5582F5B8A01}"/>
              </a:ext>
            </a:extLst>
          </p:cNvPr>
          <p:cNvSpPr txBox="1"/>
          <p:nvPr/>
        </p:nvSpPr>
        <p:spPr>
          <a:xfrm>
            <a:off x="578882" y="1366803"/>
            <a:ext cx="900000" cy="276999"/>
          </a:xfrm>
          <a:prstGeom prst="rect">
            <a:avLst/>
          </a:prstGeom>
          <a:solidFill>
            <a:srgbClr val="00B0F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設計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29CEE24F-EF4E-90FB-AA01-4B84B0D58943}"/>
              </a:ext>
            </a:extLst>
          </p:cNvPr>
          <p:cNvSpPr txBox="1"/>
          <p:nvPr/>
        </p:nvSpPr>
        <p:spPr>
          <a:xfrm>
            <a:off x="578882" y="634460"/>
            <a:ext cx="1423874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タグは</a:t>
            </a:r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7</a:t>
            </a:r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つまで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7BBC14D9-9800-ACBD-0731-CE388D64F226}"/>
              </a:ext>
            </a:extLst>
          </p:cNvPr>
          <p:cNvSpPr txBox="1"/>
          <p:nvPr/>
        </p:nvSpPr>
        <p:spPr>
          <a:xfrm>
            <a:off x="578882" y="3770394"/>
            <a:ext cx="900000" cy="276999"/>
          </a:xfrm>
          <a:prstGeom prst="rect">
            <a:avLst/>
          </a:prstGeom>
          <a:solidFill>
            <a:schemeClr val="accent6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材料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C1AFE747-00D1-8FEF-4CC1-2B0ECA04FEB5}"/>
              </a:ext>
            </a:extLst>
          </p:cNvPr>
          <p:cNvSpPr txBox="1"/>
          <p:nvPr/>
        </p:nvSpPr>
        <p:spPr>
          <a:xfrm>
            <a:off x="578882" y="3161511"/>
            <a:ext cx="900000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加工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12B3B97B-07C3-060D-EA5F-E7F091BFAD57}"/>
              </a:ext>
            </a:extLst>
          </p:cNvPr>
          <p:cNvSpPr txBox="1"/>
          <p:nvPr/>
        </p:nvSpPr>
        <p:spPr>
          <a:xfrm>
            <a:off x="577927" y="7359828"/>
            <a:ext cx="900000" cy="276999"/>
          </a:xfrm>
          <a:prstGeom prst="rect">
            <a:avLst/>
          </a:prstGeom>
          <a:solidFill>
            <a:srgbClr val="C0000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物流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FCA338BB-EF3C-E999-D084-20DD188C34E7}"/>
              </a:ext>
            </a:extLst>
          </p:cNvPr>
          <p:cNvSpPr txBox="1"/>
          <p:nvPr/>
        </p:nvSpPr>
        <p:spPr>
          <a:xfrm>
            <a:off x="578882" y="5750087"/>
            <a:ext cx="900000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FA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32D2F9C7-1589-403C-6CB8-647E99641D25}"/>
              </a:ext>
            </a:extLst>
          </p:cNvPr>
          <p:cNvSpPr txBox="1"/>
          <p:nvPr/>
        </p:nvSpPr>
        <p:spPr>
          <a:xfrm>
            <a:off x="578882" y="4523828"/>
            <a:ext cx="900000" cy="276999"/>
          </a:xfrm>
          <a:prstGeom prst="rect">
            <a:avLst/>
          </a:prstGeom>
          <a:solidFill>
            <a:srgbClr val="00B05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再生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543849F5-6372-DF44-386E-23E140505FFB}"/>
              </a:ext>
            </a:extLst>
          </p:cNvPr>
          <p:cNvSpPr txBox="1"/>
          <p:nvPr/>
        </p:nvSpPr>
        <p:spPr>
          <a:xfrm>
            <a:off x="1844144" y="4523828"/>
            <a:ext cx="900000" cy="276999"/>
          </a:xfrm>
          <a:prstGeom prst="rect">
            <a:avLst/>
          </a:prstGeom>
          <a:solidFill>
            <a:srgbClr val="00B05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洗浄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AD8BA95B-973E-95FE-F7A8-86E4544FEE55}"/>
              </a:ext>
            </a:extLst>
          </p:cNvPr>
          <p:cNvSpPr txBox="1"/>
          <p:nvPr/>
        </p:nvSpPr>
        <p:spPr>
          <a:xfrm>
            <a:off x="578882" y="6579642"/>
            <a:ext cx="900000" cy="276999"/>
          </a:xfrm>
          <a:prstGeom prst="rect">
            <a:avLst/>
          </a:prstGeom>
          <a:solidFill>
            <a:srgbClr val="FF33CC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システム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B3C4369-4EBF-6034-1876-8EB6D833A0DF}"/>
              </a:ext>
            </a:extLst>
          </p:cNvPr>
          <p:cNvSpPr txBox="1"/>
          <p:nvPr/>
        </p:nvSpPr>
        <p:spPr>
          <a:xfrm>
            <a:off x="1826071" y="5750087"/>
            <a:ext cx="900000" cy="276999"/>
          </a:xfrm>
          <a:prstGeom prst="rect">
            <a:avLst/>
          </a:prstGeom>
          <a:solidFill>
            <a:srgbClr val="FF000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ロボット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DE622C8-3FDD-0412-F978-D02909527757}"/>
              </a:ext>
            </a:extLst>
          </p:cNvPr>
          <p:cNvSpPr txBox="1"/>
          <p:nvPr/>
        </p:nvSpPr>
        <p:spPr>
          <a:xfrm>
            <a:off x="3041996" y="6579642"/>
            <a:ext cx="900000" cy="276999"/>
          </a:xfrm>
          <a:prstGeom prst="rect">
            <a:avLst/>
          </a:prstGeom>
          <a:solidFill>
            <a:srgbClr val="FF33CC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AI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F6EBB74-E629-AD07-9CB2-7C8A6AD442D5}"/>
              </a:ext>
            </a:extLst>
          </p:cNvPr>
          <p:cNvSpPr txBox="1"/>
          <p:nvPr/>
        </p:nvSpPr>
        <p:spPr>
          <a:xfrm>
            <a:off x="4220007" y="6588063"/>
            <a:ext cx="900000" cy="276999"/>
          </a:xfrm>
          <a:prstGeom prst="rect">
            <a:avLst/>
          </a:prstGeom>
          <a:solidFill>
            <a:srgbClr val="FF33CC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IoT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78571F0-4664-A947-B93D-9F7ECE7BE290}"/>
              </a:ext>
            </a:extLst>
          </p:cNvPr>
          <p:cNvSpPr txBox="1"/>
          <p:nvPr/>
        </p:nvSpPr>
        <p:spPr>
          <a:xfrm>
            <a:off x="1826071" y="6588063"/>
            <a:ext cx="900000" cy="276999"/>
          </a:xfrm>
          <a:prstGeom prst="rect">
            <a:avLst/>
          </a:prstGeom>
          <a:solidFill>
            <a:srgbClr val="FF33CC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ソフト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48B7A67-DB39-447C-1E66-0EB8C00C8401}"/>
              </a:ext>
            </a:extLst>
          </p:cNvPr>
          <p:cNvSpPr txBox="1"/>
          <p:nvPr/>
        </p:nvSpPr>
        <p:spPr>
          <a:xfrm>
            <a:off x="1855743" y="2470991"/>
            <a:ext cx="900000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検査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BD8C3F-70D4-AA73-DEE9-63BF0D1F3927}"/>
              </a:ext>
            </a:extLst>
          </p:cNvPr>
          <p:cNvSpPr txBox="1"/>
          <p:nvPr/>
        </p:nvSpPr>
        <p:spPr>
          <a:xfrm>
            <a:off x="580462" y="1947923"/>
            <a:ext cx="9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製造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09D370C-684E-CD9F-D61E-9C08F6A642FD}"/>
              </a:ext>
            </a:extLst>
          </p:cNvPr>
          <p:cNvSpPr txBox="1"/>
          <p:nvPr/>
        </p:nvSpPr>
        <p:spPr>
          <a:xfrm>
            <a:off x="578882" y="2470991"/>
            <a:ext cx="900000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装置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B0C0823-83F0-AB68-7390-E4EEA6E803F1}"/>
              </a:ext>
            </a:extLst>
          </p:cNvPr>
          <p:cNvSpPr txBox="1"/>
          <p:nvPr/>
        </p:nvSpPr>
        <p:spPr>
          <a:xfrm>
            <a:off x="1766715" y="3770394"/>
            <a:ext cx="900000" cy="276999"/>
          </a:xfrm>
          <a:prstGeom prst="rect">
            <a:avLst/>
          </a:prstGeom>
          <a:solidFill>
            <a:schemeClr val="accent6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部品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6F96205-6F8E-A235-6195-E44E22BD7E4A}"/>
              </a:ext>
            </a:extLst>
          </p:cNvPr>
          <p:cNvSpPr txBox="1"/>
          <p:nvPr/>
        </p:nvSpPr>
        <p:spPr>
          <a:xfrm>
            <a:off x="3041996" y="3770394"/>
            <a:ext cx="900000" cy="276999"/>
          </a:xfrm>
          <a:prstGeom prst="rect">
            <a:avLst/>
          </a:prstGeom>
          <a:solidFill>
            <a:schemeClr val="accent6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副資材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84B76A5-7F2C-0826-FC16-587951717534}"/>
              </a:ext>
            </a:extLst>
          </p:cNvPr>
          <p:cNvSpPr txBox="1"/>
          <p:nvPr/>
        </p:nvSpPr>
        <p:spPr>
          <a:xfrm>
            <a:off x="3041996" y="2470991"/>
            <a:ext cx="900000" cy="276999"/>
          </a:xfrm>
          <a:prstGeom prst="rect">
            <a:avLst/>
          </a:prstGeom>
          <a:solidFill>
            <a:schemeClr val="accent2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計測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EDD865C-DC8A-0D10-156B-BAB6BA5C9165}"/>
              </a:ext>
            </a:extLst>
          </p:cNvPr>
          <p:cNvSpPr txBox="1"/>
          <p:nvPr/>
        </p:nvSpPr>
        <p:spPr>
          <a:xfrm>
            <a:off x="1855743" y="1947573"/>
            <a:ext cx="9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前工程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0E6CF82-B177-BEB7-B895-FE09DB95EFF3}"/>
              </a:ext>
            </a:extLst>
          </p:cNvPr>
          <p:cNvSpPr txBox="1"/>
          <p:nvPr/>
        </p:nvSpPr>
        <p:spPr>
          <a:xfrm>
            <a:off x="3043576" y="1947573"/>
            <a:ext cx="9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後工程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213A693-0B05-F6F5-B300-CB1C21E974CC}"/>
              </a:ext>
            </a:extLst>
          </p:cNvPr>
          <p:cNvSpPr txBox="1"/>
          <p:nvPr/>
        </p:nvSpPr>
        <p:spPr>
          <a:xfrm>
            <a:off x="4231409" y="1947573"/>
            <a:ext cx="900000" cy="276999"/>
          </a:xfrm>
          <a:prstGeom prst="rect">
            <a:avLst/>
          </a:prstGeom>
          <a:solidFill>
            <a:srgbClr val="0000FF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中工程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D2F4389-266C-DC94-2B92-717312E65EA5}"/>
              </a:ext>
            </a:extLst>
          </p:cNvPr>
          <p:cNvSpPr txBox="1"/>
          <p:nvPr/>
        </p:nvSpPr>
        <p:spPr>
          <a:xfrm>
            <a:off x="1871569" y="1366803"/>
            <a:ext cx="900000" cy="276999"/>
          </a:xfrm>
          <a:prstGeom prst="rect">
            <a:avLst/>
          </a:prstGeom>
          <a:solidFill>
            <a:srgbClr val="00B0F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en-US" altLang="ja-JP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EDA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91C78C8-43A0-B283-A48E-F6ABC1487DB6}"/>
              </a:ext>
            </a:extLst>
          </p:cNvPr>
          <p:cNvSpPr txBox="1"/>
          <p:nvPr/>
        </p:nvSpPr>
        <p:spPr>
          <a:xfrm>
            <a:off x="1766715" y="3154417"/>
            <a:ext cx="900000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組立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7D4E6CEE-516A-B8F1-9B61-DA59300C02AF}"/>
              </a:ext>
            </a:extLst>
          </p:cNvPr>
          <p:cNvSpPr txBox="1"/>
          <p:nvPr/>
        </p:nvSpPr>
        <p:spPr>
          <a:xfrm>
            <a:off x="3041996" y="3145392"/>
            <a:ext cx="900000" cy="276999"/>
          </a:xfrm>
          <a:prstGeom prst="rect">
            <a:avLst/>
          </a:prstGeom>
          <a:solidFill>
            <a:srgbClr val="7030A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めっき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79FA929-D584-3CE0-2AA5-7C7CE1F9F035}"/>
              </a:ext>
            </a:extLst>
          </p:cNvPr>
          <p:cNvSpPr txBox="1"/>
          <p:nvPr/>
        </p:nvSpPr>
        <p:spPr>
          <a:xfrm>
            <a:off x="612653" y="8598406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商社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62FBE0B4-1222-4444-37DF-7B53E26A2756}"/>
              </a:ext>
            </a:extLst>
          </p:cNvPr>
          <p:cNvSpPr txBox="1"/>
          <p:nvPr/>
        </p:nvSpPr>
        <p:spPr>
          <a:xfrm>
            <a:off x="1859842" y="8604740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コンサル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E293B44-4AB6-96A0-3C37-63BEF5EE8B5F}"/>
              </a:ext>
            </a:extLst>
          </p:cNvPr>
          <p:cNvSpPr txBox="1"/>
          <p:nvPr/>
        </p:nvSpPr>
        <p:spPr>
          <a:xfrm>
            <a:off x="5435932" y="6588063"/>
            <a:ext cx="900000" cy="277200"/>
          </a:xfrm>
          <a:prstGeom prst="rect">
            <a:avLst/>
          </a:prstGeom>
          <a:solidFill>
            <a:srgbClr val="FF33CC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9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セキュリティ</a:t>
            </a:r>
            <a:endParaRPr kumimoji="1" lang="en-US" altLang="ja-JP" sz="9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A7336CD-6E8A-A05A-D84E-4FCCAD63AF5D}"/>
              </a:ext>
            </a:extLst>
          </p:cNvPr>
          <p:cNvSpPr txBox="1"/>
          <p:nvPr/>
        </p:nvSpPr>
        <p:spPr>
          <a:xfrm>
            <a:off x="2996577" y="8604739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人材派遣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D466EB5-7D77-849A-B4BE-5A530BA086BF}"/>
              </a:ext>
            </a:extLst>
          </p:cNvPr>
          <p:cNvSpPr txBox="1"/>
          <p:nvPr/>
        </p:nvSpPr>
        <p:spPr>
          <a:xfrm>
            <a:off x="4243766" y="8598407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メディア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5B7A1AB-6E22-A3B4-4624-121FF93D6430}"/>
              </a:ext>
            </a:extLst>
          </p:cNvPr>
          <p:cNvSpPr txBox="1"/>
          <p:nvPr/>
        </p:nvSpPr>
        <p:spPr>
          <a:xfrm>
            <a:off x="602641" y="9130687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建築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79E048F-C9BF-B048-91CB-6103F72D22EC}"/>
              </a:ext>
            </a:extLst>
          </p:cNvPr>
          <p:cNvSpPr txBox="1"/>
          <p:nvPr/>
        </p:nvSpPr>
        <p:spPr>
          <a:xfrm>
            <a:off x="1855743" y="9128158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インフラ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950C347-09EB-FA46-9B0E-4078AC5F5406}"/>
              </a:ext>
            </a:extLst>
          </p:cNvPr>
          <p:cNvSpPr txBox="1"/>
          <p:nvPr/>
        </p:nvSpPr>
        <p:spPr>
          <a:xfrm>
            <a:off x="2996577" y="9140640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電力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7EC445B9-D4FC-4CAC-F747-91B035D82C46}"/>
              </a:ext>
            </a:extLst>
          </p:cNvPr>
          <p:cNvSpPr txBox="1"/>
          <p:nvPr/>
        </p:nvSpPr>
        <p:spPr>
          <a:xfrm>
            <a:off x="4243766" y="9140640"/>
            <a:ext cx="900000" cy="276999"/>
          </a:xfrm>
          <a:prstGeom prst="rect">
            <a:avLst/>
          </a:prstGeom>
          <a:solidFill>
            <a:srgbClr val="002060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Yu Gothic" panose="020B0400000000000000" pitchFamily="50" charset="-128"/>
                <a:ea typeface="Yu Gothic" panose="020B0400000000000000" pitchFamily="50" charset="-128"/>
              </a:rPr>
              <a:t>工事</a:t>
            </a:r>
            <a:endParaRPr kumimoji="1" lang="en-US" altLang="ja-JP" sz="1200" b="1" dirty="0">
              <a:solidFill>
                <a:schemeClr val="bg1"/>
              </a:solidFill>
              <a:latin typeface="Yu Gothic" panose="020B0400000000000000" pitchFamily="50" charset="-128"/>
              <a:ea typeface="Yu Gothic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6531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164</TotalTime>
  <Words>527</Words>
  <Application>Microsoft Office PowerPoint</Application>
  <PresentationFormat>A4 210 x 297 mm</PresentationFormat>
  <Paragraphs>126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Yu Gothic</vt:lpstr>
      <vt:lpstr>Arial</vt:lpstr>
      <vt:lpstr>Calibri</vt:lpstr>
      <vt:lpstr>Calibri Light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m-tanaka@ist.local</dc:creator>
  <cp:lastModifiedBy>あいすと ふくおか</cp:lastModifiedBy>
  <cp:revision>76</cp:revision>
  <dcterms:created xsi:type="dcterms:W3CDTF">2024-04-02T08:39:47Z</dcterms:created>
  <dcterms:modified xsi:type="dcterms:W3CDTF">2026-04-10T06:14:31Z</dcterms:modified>
</cp:coreProperties>
</file>